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796" r:id="rId1"/>
  </p:sldMasterIdLst>
  <p:notesMasterIdLst>
    <p:notesMasterId r:id="rId6"/>
  </p:notesMasterIdLst>
  <p:handoutMasterIdLst>
    <p:handoutMasterId r:id="rId7"/>
  </p:handoutMasterIdLst>
  <p:sldIdLst>
    <p:sldId id="464" r:id="rId2"/>
    <p:sldId id="475" r:id="rId3"/>
    <p:sldId id="490" r:id="rId4"/>
    <p:sldId id="488" r:id="rId5"/>
  </p:sldIdLst>
  <p:sldSz cx="9906000" cy="6858000" type="A4"/>
  <p:notesSz cx="6797675" cy="9928225"/>
  <p:embeddedFontLst>
    <p:embeddedFont>
      <p:font typeface="맑은 고딕" panose="020B0503020000020004" pitchFamily="50" charset="-127"/>
      <p:regular r:id="rId8"/>
      <p:bold r:id="rId9"/>
    </p:embeddedFont>
  </p:embeddedFontLst>
  <p:defaultTextStyle>
    <a:defPPr>
      <a:defRPr lang="ko-KR"/>
    </a:defPPr>
    <a:lvl1pPr marL="0" algn="l" defTabSz="91434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0" algn="l" defTabSz="91434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0" algn="l" defTabSz="91434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10" algn="l" defTabSz="91434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80" algn="l" defTabSz="91434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50" algn="l" defTabSz="91434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20" algn="l" defTabSz="91434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90" algn="l" defTabSz="91434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60" algn="l" defTabSz="91434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120" userDrawn="1">
          <p15:clr>
            <a:srgbClr val="A4A3A4"/>
          </p15:clr>
        </p15:guide>
        <p15:guide id="3" orient="horz" pos="2319" userDrawn="1">
          <p15:clr>
            <a:srgbClr val="A4A3A4"/>
          </p15:clr>
        </p15:guide>
        <p15:guide id="4" pos="625" userDrawn="1">
          <p15:clr>
            <a:srgbClr val="A4A3A4"/>
          </p15:clr>
        </p15:guide>
        <p15:guide id="5" pos="56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재연" initials="김" lastIdx="1" clrIdx="0">
    <p:extLst>
      <p:ext uri="{19B8F6BF-5375-455C-9EA6-DF929625EA0E}">
        <p15:presenceInfo xmlns:p15="http://schemas.microsoft.com/office/powerpoint/2012/main" userId="S::gdfssd@o365sen.net::1f1e2ddc-6c16-4345-b740-656d66be56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7F8"/>
    <a:srgbClr val="535EDE"/>
    <a:srgbClr val="21376F"/>
    <a:srgbClr val="60269E"/>
    <a:srgbClr val="754AA5"/>
    <a:srgbClr val="F0F0F0"/>
    <a:srgbClr val="E9E9E9"/>
    <a:srgbClr val="E4E4E4"/>
    <a:srgbClr val="C7C7C7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9" autoAdjust="0"/>
    <p:restoredTop sz="98343" autoAdjust="0"/>
  </p:normalViewPr>
  <p:slideViewPr>
    <p:cSldViewPr>
      <p:cViewPr varScale="1">
        <p:scale>
          <a:sx n="121" d="100"/>
          <a:sy n="121" d="100"/>
        </p:scale>
        <p:origin x="1458" y="114"/>
      </p:cViewPr>
      <p:guideLst>
        <p:guide pos="3120"/>
        <p:guide orient="horz" pos="2319"/>
        <p:guide pos="625"/>
        <p:guide pos="56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74" d="100"/>
          <a:sy n="74" d="100"/>
        </p:scale>
        <p:origin x="-3822" y="-90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6"/>
            <a:ext cx="2945406" cy="495872"/>
          </a:xfrm>
          <a:prstGeom prst="rect">
            <a:avLst/>
          </a:prstGeom>
        </p:spPr>
        <p:txBody>
          <a:bodyPr vert="horz" lIns="88165" tIns="44080" rIns="88165" bIns="4408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752" y="6"/>
            <a:ext cx="2945405" cy="495872"/>
          </a:xfrm>
          <a:prstGeom prst="rect">
            <a:avLst/>
          </a:prstGeom>
        </p:spPr>
        <p:txBody>
          <a:bodyPr vert="horz" lIns="88165" tIns="44080" rIns="88165" bIns="44080" rtlCol="0"/>
          <a:lstStyle>
            <a:lvl1pPr algn="r">
              <a:defRPr sz="1200"/>
            </a:lvl1pPr>
          </a:lstStyle>
          <a:p>
            <a:fld id="{6FD31D78-019B-4232-BB1A-D63F1E634333}" type="datetimeFigureOut">
              <a:rPr lang="ko-KR" altLang="en-US" smtClean="0"/>
              <a:pPr/>
              <a:t>2023-08-24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4" y="9430818"/>
            <a:ext cx="2945406" cy="495872"/>
          </a:xfrm>
          <a:prstGeom prst="rect">
            <a:avLst/>
          </a:prstGeom>
        </p:spPr>
        <p:txBody>
          <a:bodyPr vert="horz" lIns="88165" tIns="44080" rIns="88165" bIns="4408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752" y="9430818"/>
            <a:ext cx="2945405" cy="495872"/>
          </a:xfrm>
          <a:prstGeom prst="rect">
            <a:avLst/>
          </a:prstGeom>
        </p:spPr>
        <p:txBody>
          <a:bodyPr vert="horz" lIns="88165" tIns="44080" rIns="88165" bIns="44080" rtlCol="0" anchor="b"/>
          <a:lstStyle>
            <a:lvl1pPr algn="r">
              <a:defRPr sz="1200"/>
            </a:lvl1pPr>
          </a:lstStyle>
          <a:p>
            <a:fld id="{21D96822-2696-45DD-9177-CF0CC38630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72456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397" cy="496569"/>
          </a:xfrm>
          <a:prstGeom prst="rect">
            <a:avLst/>
          </a:prstGeom>
        </p:spPr>
        <p:txBody>
          <a:bodyPr vert="horz" lIns="90666" tIns="45333" rIns="90666" bIns="4533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708" y="1"/>
            <a:ext cx="2945397" cy="496569"/>
          </a:xfrm>
          <a:prstGeom prst="rect">
            <a:avLst/>
          </a:prstGeom>
        </p:spPr>
        <p:txBody>
          <a:bodyPr vert="horz" lIns="90666" tIns="45333" rIns="90666" bIns="45333" rtlCol="0"/>
          <a:lstStyle>
            <a:lvl1pPr algn="r">
              <a:defRPr sz="1200"/>
            </a:lvl1pPr>
          </a:lstStyle>
          <a:p>
            <a:fld id="{D8C8F8F8-76F6-4B75-8358-136BF36C4BE6}" type="datetimeFigureOut">
              <a:rPr lang="ko-KR" altLang="en-US" smtClean="0"/>
              <a:pPr/>
              <a:t>2023-08-24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2950"/>
            <a:ext cx="537845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66" tIns="45333" rIns="90666" bIns="4533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554" y="4716619"/>
            <a:ext cx="5438140" cy="4467543"/>
          </a:xfrm>
          <a:prstGeom prst="rect">
            <a:avLst/>
          </a:prstGeom>
        </p:spPr>
        <p:txBody>
          <a:bodyPr vert="horz" lIns="90666" tIns="45333" rIns="90666" bIns="4533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30082"/>
            <a:ext cx="2945397" cy="496569"/>
          </a:xfrm>
          <a:prstGeom prst="rect">
            <a:avLst/>
          </a:prstGeom>
        </p:spPr>
        <p:txBody>
          <a:bodyPr vert="horz" lIns="90666" tIns="45333" rIns="90666" bIns="4533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708" y="9430082"/>
            <a:ext cx="2945397" cy="496569"/>
          </a:xfrm>
          <a:prstGeom prst="rect">
            <a:avLst/>
          </a:prstGeom>
        </p:spPr>
        <p:txBody>
          <a:bodyPr vert="horz" lIns="90666" tIns="45333" rIns="90666" bIns="45333" rtlCol="0" anchor="b"/>
          <a:lstStyle>
            <a:lvl1pPr algn="r">
              <a:defRPr sz="1200"/>
            </a:lvl1pPr>
          </a:lstStyle>
          <a:p>
            <a:fld id="{1F03954B-FB95-40F1-9CAC-B625AF3155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688285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4327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오늘 제안발표의 순서는 제안개요</a:t>
            </a:r>
            <a:r>
              <a:rPr lang="en-US" altLang="ko-KR" dirty="0"/>
              <a:t>, </a:t>
            </a:r>
            <a:r>
              <a:rPr lang="ko-KR" altLang="en-US" dirty="0" err="1"/>
              <a:t>제안사</a:t>
            </a:r>
            <a:r>
              <a:rPr lang="ko-KR" altLang="en-US" dirty="0"/>
              <a:t> 현황</a:t>
            </a:r>
            <a:r>
              <a:rPr lang="en-US" altLang="ko-KR" dirty="0"/>
              <a:t>, </a:t>
            </a:r>
            <a:r>
              <a:rPr lang="ko-KR" altLang="en-US" dirty="0"/>
              <a:t>수행능력</a:t>
            </a:r>
            <a:r>
              <a:rPr lang="en-US" altLang="ko-KR" dirty="0"/>
              <a:t>, </a:t>
            </a:r>
            <a:r>
              <a:rPr lang="ko-KR" altLang="en-US" dirty="0"/>
              <a:t>수행계획 등의 순으로 진행하겠습니다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먼저 제안개요 입니다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4436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오늘 제안발표의 순서는 제안개요</a:t>
            </a:r>
            <a:r>
              <a:rPr lang="en-US" altLang="ko-KR" dirty="0"/>
              <a:t>, </a:t>
            </a:r>
            <a:r>
              <a:rPr lang="ko-KR" altLang="en-US" dirty="0" err="1"/>
              <a:t>제안사</a:t>
            </a:r>
            <a:r>
              <a:rPr lang="ko-KR" altLang="en-US" dirty="0"/>
              <a:t> 현황</a:t>
            </a:r>
            <a:r>
              <a:rPr lang="en-US" altLang="ko-KR" dirty="0"/>
              <a:t>, </a:t>
            </a:r>
            <a:r>
              <a:rPr lang="ko-KR" altLang="en-US" dirty="0"/>
              <a:t>수행능력</a:t>
            </a:r>
            <a:r>
              <a:rPr lang="en-US" altLang="ko-KR" dirty="0"/>
              <a:t>, </a:t>
            </a:r>
            <a:r>
              <a:rPr lang="ko-KR" altLang="en-US" dirty="0"/>
              <a:t>수행계획 등의 순으로 진행하겠습니다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먼저 제안개요 입니다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1509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오늘 제안발표의 순서는 제안개요</a:t>
            </a:r>
            <a:r>
              <a:rPr lang="en-US" altLang="ko-KR" dirty="0"/>
              <a:t>, </a:t>
            </a:r>
            <a:r>
              <a:rPr lang="ko-KR" altLang="en-US" dirty="0" err="1"/>
              <a:t>제안사</a:t>
            </a:r>
            <a:r>
              <a:rPr lang="ko-KR" altLang="en-US" dirty="0"/>
              <a:t> 현황</a:t>
            </a:r>
            <a:r>
              <a:rPr lang="en-US" altLang="ko-KR" dirty="0"/>
              <a:t>, </a:t>
            </a:r>
            <a:r>
              <a:rPr lang="ko-KR" altLang="en-US" dirty="0"/>
              <a:t>수행능력</a:t>
            </a:r>
            <a:r>
              <a:rPr lang="en-US" altLang="ko-KR" dirty="0"/>
              <a:t>, </a:t>
            </a:r>
            <a:r>
              <a:rPr lang="ko-KR" altLang="en-US" dirty="0"/>
              <a:t>수행계획 등의 순으로 진행하겠습니다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먼저 제안개요 입니다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7666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24908B36-4CC2-42DD-A560-8479AB2DDE7C}"/>
              </a:ext>
            </a:extLst>
          </p:cNvPr>
          <p:cNvSpPr/>
          <p:nvPr userDrawn="1"/>
        </p:nvSpPr>
        <p:spPr>
          <a:xfrm>
            <a:off x="-1048" y="1664804"/>
            <a:ext cx="9907048" cy="4258438"/>
          </a:xfrm>
          <a:prstGeom prst="rect">
            <a:avLst/>
          </a:prstGeom>
          <a:solidFill>
            <a:srgbClr val="535E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4954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C1F858E3-00B1-42F2-9D9A-FFD05806E571}"/>
              </a:ext>
            </a:extLst>
          </p:cNvPr>
          <p:cNvSpPr/>
          <p:nvPr userDrawn="1"/>
        </p:nvSpPr>
        <p:spPr>
          <a:xfrm>
            <a:off x="0" y="468052"/>
            <a:ext cx="9905999" cy="116632"/>
          </a:xfrm>
          <a:prstGeom prst="rect">
            <a:avLst/>
          </a:prstGeom>
          <a:solidFill>
            <a:srgbClr val="535E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6628FCF8-EB76-433F-8A05-61E657BB4457}"/>
              </a:ext>
            </a:extLst>
          </p:cNvPr>
          <p:cNvSpPr/>
          <p:nvPr userDrawn="1"/>
        </p:nvSpPr>
        <p:spPr>
          <a:xfrm>
            <a:off x="0" y="6633356"/>
            <a:ext cx="9905999" cy="224644"/>
          </a:xfrm>
          <a:prstGeom prst="rect">
            <a:avLst/>
          </a:prstGeom>
          <a:solidFill>
            <a:srgbClr val="535E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텍스트, 폰트, 그래픽, 로고이(가) 표시된 사진&#10;&#10;자동 생성된 설명">
            <a:extLst>
              <a:ext uri="{FF2B5EF4-FFF2-40B4-BE49-F238E27FC236}">
                <a16:creationId xmlns="" xmlns:a16="http://schemas.microsoft.com/office/drawing/2014/main" id="{47B2F283-17E3-E656-A0D8-B860992512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116632"/>
            <a:ext cx="1534082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77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3509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8" r:id="rId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64"/>
          <p:cNvSpPr/>
          <p:nvPr/>
        </p:nvSpPr>
        <p:spPr>
          <a:xfrm>
            <a:off x="1526270" y="2708920"/>
            <a:ext cx="7143800" cy="432000"/>
          </a:xfrm>
          <a:prstGeom prst="roundRect">
            <a:avLst>
              <a:gd name="adj" fmla="val 0"/>
            </a:avLst>
          </a:prstGeom>
          <a:noFill/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a14="http://schemas.microsoft.com/office/mac/drawingml/2011/main" val="1"/>
            </a:ext>
          </a:extLst>
        </p:spPr>
        <p:txBody>
          <a:bodyPr lIns="33677" tIns="33677" rIns="33677" bIns="33677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4800" spc="300" dirty="0">
                <a:solidFill>
                  <a:schemeClr val="bg1"/>
                </a:solidFill>
                <a:latin typeface="+mn-ea"/>
                <a:cs typeface="KoPubWorld돋움체 Bold" panose="00000800000000000000" pitchFamily="2" charset="-127"/>
              </a:rPr>
              <a:t>무인 </a:t>
            </a:r>
            <a:r>
              <a:rPr lang="ko-KR" altLang="en-US" sz="4800" spc="300" dirty="0" err="1">
                <a:solidFill>
                  <a:schemeClr val="bg1"/>
                </a:solidFill>
                <a:latin typeface="+mn-ea"/>
                <a:cs typeface="KoPubWorld돋움체 Bold" panose="00000800000000000000" pitchFamily="2" charset="-127"/>
              </a:rPr>
              <a:t>도서대출함</a:t>
            </a:r>
            <a:r>
              <a:rPr lang="ko-KR" altLang="en-US" sz="4800" spc="300" dirty="0">
                <a:solidFill>
                  <a:schemeClr val="bg1"/>
                </a:solidFill>
                <a:latin typeface="+mn-ea"/>
                <a:cs typeface="KoPubWorld돋움체 Bold" panose="00000800000000000000" pitchFamily="2" charset="-127"/>
              </a:rPr>
              <a:t> </a:t>
            </a:r>
            <a:r>
              <a:rPr lang="ko-KR" altLang="en-US" sz="4800" spc="300" dirty="0" smtClean="0">
                <a:solidFill>
                  <a:schemeClr val="bg1"/>
                </a:solidFill>
                <a:latin typeface="+mn-ea"/>
                <a:cs typeface="KoPubWorld돋움체 Bold" panose="00000800000000000000" pitchFamily="2" charset="-127"/>
              </a:rPr>
              <a:t>매뉴얼</a:t>
            </a:r>
            <a:r>
              <a:rPr lang="en-US" altLang="ko-KR" sz="4800" spc="300" dirty="0">
                <a:solidFill>
                  <a:schemeClr val="bg1"/>
                </a:solidFill>
                <a:latin typeface="+mn-ea"/>
                <a:cs typeface="KoPubWorld돋움체 Bold" panose="00000800000000000000" pitchFamily="2" charset="-127"/>
              </a:rPr>
              <a:t/>
            </a:r>
            <a:br>
              <a:rPr lang="en-US" altLang="ko-KR" sz="4800" spc="300" dirty="0">
                <a:solidFill>
                  <a:schemeClr val="bg1"/>
                </a:solidFill>
                <a:latin typeface="+mn-ea"/>
                <a:cs typeface="KoPubWorld돋움체 Bold" panose="00000800000000000000" pitchFamily="2" charset="-127"/>
              </a:rPr>
            </a:br>
            <a:r>
              <a:rPr lang="en-US" altLang="ko-KR" sz="4800" spc="300" dirty="0">
                <a:solidFill>
                  <a:schemeClr val="bg1"/>
                </a:solidFill>
                <a:latin typeface="+mn-ea"/>
                <a:cs typeface="KoPubWorld돋움체 Bold" panose="00000800000000000000" pitchFamily="2" charset="-127"/>
              </a:rPr>
              <a:t>(</a:t>
            </a:r>
            <a:r>
              <a:rPr lang="ko-KR" altLang="en-US" sz="4800" spc="300" dirty="0">
                <a:solidFill>
                  <a:schemeClr val="bg1"/>
                </a:solidFill>
                <a:latin typeface="+mn-ea"/>
                <a:cs typeface="KoPubWorld돋움체 Bold" panose="00000800000000000000" pitchFamily="2" charset="-127"/>
              </a:rPr>
              <a:t>이용자용</a:t>
            </a:r>
            <a:r>
              <a:rPr lang="en-US" altLang="ko-KR" sz="4800" spc="300" dirty="0">
                <a:solidFill>
                  <a:schemeClr val="bg1"/>
                </a:solidFill>
                <a:latin typeface="+mn-ea"/>
                <a:cs typeface="KoPubWorld돋움체 Bold" panose="00000800000000000000" pitchFamily="2" charset="-127"/>
              </a:rPr>
              <a:t>)</a:t>
            </a:r>
            <a:endParaRPr lang="ko-KR" altLang="en-US" sz="4800" spc="300" dirty="0">
              <a:solidFill>
                <a:schemeClr val="bg1"/>
              </a:solidFill>
              <a:latin typeface="+mn-ea"/>
              <a:cs typeface="KoPubWorld돋움체 Bold" panose="00000800000000000000" pitchFamily="2" charset="-127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="" xmlns:a16="http://schemas.microsoft.com/office/drawing/2014/main" id="{FBB49C2E-1B02-4C6E-83BF-14C6600E7403}"/>
              </a:ext>
            </a:extLst>
          </p:cNvPr>
          <p:cNvSpPr/>
          <p:nvPr/>
        </p:nvSpPr>
        <p:spPr>
          <a:xfrm>
            <a:off x="3325808" y="4077071"/>
            <a:ext cx="2851328" cy="15129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6896" y="4293096"/>
            <a:ext cx="1598245" cy="103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47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>
            <a:extLst>
              <a:ext uri="{FF2B5EF4-FFF2-40B4-BE49-F238E27FC236}">
                <a16:creationId xmlns="" xmlns:a16="http://schemas.microsoft.com/office/drawing/2014/main" id="{F6051AAA-5D9D-4C58-BF6B-741B5D4359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29" t="14929" r="18449"/>
          <a:stretch/>
        </p:blipFill>
        <p:spPr>
          <a:xfrm>
            <a:off x="6990587" y="2221356"/>
            <a:ext cx="3398268" cy="295232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00A07789-A6A5-4BB4-811B-C0632C77FE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053" y="3594483"/>
            <a:ext cx="806627" cy="1309583"/>
          </a:xfrm>
          <a:prstGeom prst="rect">
            <a:avLst/>
          </a:prstGeom>
        </p:spPr>
      </p:pic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9478E16F-BBF2-4B14-9FC4-44748FDB0335}"/>
              </a:ext>
            </a:extLst>
          </p:cNvPr>
          <p:cNvGrpSpPr/>
          <p:nvPr/>
        </p:nvGrpSpPr>
        <p:grpSpPr>
          <a:xfrm>
            <a:off x="2688070" y="1916832"/>
            <a:ext cx="4536504" cy="3096344"/>
            <a:chOff x="887417" y="2499869"/>
            <a:chExt cx="4801277" cy="1652129"/>
          </a:xfrm>
        </p:grpSpPr>
        <p:sp>
          <p:nvSpPr>
            <p:cNvPr id="72" name="직사각형 71">
              <a:extLst>
                <a:ext uri="{FF2B5EF4-FFF2-40B4-BE49-F238E27FC236}">
                  <a16:creationId xmlns="" xmlns:a16="http://schemas.microsoft.com/office/drawing/2014/main" id="{97E87D9F-6186-4F36-9ED8-D4D1C60D8F4E}"/>
                </a:ext>
              </a:extLst>
            </p:cNvPr>
            <p:cNvSpPr/>
            <p:nvPr/>
          </p:nvSpPr>
          <p:spPr>
            <a:xfrm>
              <a:off x="2633577" y="2499869"/>
              <a:ext cx="900100" cy="2184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en-US" altLang="ko-KR" sz="14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[ </a:t>
              </a:r>
              <a:r>
                <a:rPr lang="ko-KR" altLang="en-US" sz="14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관리자 </a:t>
              </a:r>
              <a:r>
                <a:rPr lang="en-US" altLang="ko-KR" sz="14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]</a:t>
              </a:r>
              <a:endParaRPr lang="ko-KR" altLang="en-US" sz="1400" spc="-12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="" xmlns:a16="http://schemas.microsoft.com/office/drawing/2014/main" id="{4023C58E-12DA-457E-A6E1-A0B7332186A1}"/>
                </a:ext>
              </a:extLst>
            </p:cNvPr>
            <p:cNvSpPr/>
            <p:nvPr/>
          </p:nvSpPr>
          <p:spPr>
            <a:xfrm>
              <a:off x="3700076" y="2499869"/>
              <a:ext cx="900100" cy="2184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en-US" altLang="ko-KR" sz="14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[ </a:t>
              </a:r>
              <a:r>
                <a:rPr lang="ko-KR" altLang="en-US" sz="14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대출함 </a:t>
              </a:r>
              <a:r>
                <a:rPr lang="en-US" altLang="ko-KR" sz="14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]</a:t>
              </a:r>
              <a:endParaRPr lang="ko-KR" altLang="en-US" sz="1400" spc="-12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80" name="직사각형 79">
              <a:extLst>
                <a:ext uri="{FF2B5EF4-FFF2-40B4-BE49-F238E27FC236}">
                  <a16:creationId xmlns="" xmlns:a16="http://schemas.microsoft.com/office/drawing/2014/main" id="{7ECFDEA1-300A-4CD3-B0D0-F58EAEECB0A1}"/>
                </a:ext>
              </a:extLst>
            </p:cNvPr>
            <p:cNvSpPr/>
            <p:nvPr/>
          </p:nvSpPr>
          <p:spPr>
            <a:xfrm>
              <a:off x="4788594" y="2499869"/>
              <a:ext cx="900100" cy="2184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en-US" altLang="ko-KR" sz="1400" spc="-12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[ </a:t>
              </a:r>
              <a:r>
                <a:rPr lang="ko-KR" altLang="en-US" sz="14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학생 </a:t>
              </a:r>
              <a:r>
                <a:rPr lang="en-US" altLang="ko-KR" sz="14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]</a:t>
              </a:r>
              <a:endParaRPr lang="ko-KR" altLang="en-US" sz="1400" spc="-12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="" xmlns:a16="http://schemas.microsoft.com/office/drawing/2014/main" id="{2B85BB27-BE40-4973-9356-FDB302B8D098}"/>
                </a:ext>
              </a:extLst>
            </p:cNvPr>
            <p:cNvSpPr/>
            <p:nvPr/>
          </p:nvSpPr>
          <p:spPr>
            <a:xfrm>
              <a:off x="887417" y="2766834"/>
              <a:ext cx="1955676" cy="13105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en-US" altLang="ko-KR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1. </a:t>
              </a:r>
              <a:r>
                <a:rPr lang="ko-KR" altLang="en-US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관리자 인증</a:t>
              </a:r>
              <a:endParaRPr lang="en-US" altLang="ko-KR" sz="1300" spc="-12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KoPubWorld돋움체 Light" panose="00000300000000000000" pitchFamily="2" charset="-127"/>
              </a:endParaRPr>
            </a:p>
            <a:p>
              <a:pPr algn="r">
                <a:lnSpc>
                  <a:spcPct val="20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en-US" altLang="ko-KR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2. </a:t>
              </a:r>
              <a:r>
                <a:rPr lang="ko-KR" altLang="en-US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학생 전화번호 입력</a:t>
              </a:r>
              <a:endParaRPr lang="en-US" altLang="ko-KR" sz="1300" spc="-12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KoPubWorld돋움체 Light" panose="00000300000000000000" pitchFamily="2" charset="-127"/>
              </a:endParaRPr>
            </a:p>
            <a:p>
              <a:pPr algn="r">
                <a:lnSpc>
                  <a:spcPct val="20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en-US" altLang="ko-KR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3. Box</a:t>
              </a:r>
              <a:r>
                <a:rPr lang="ko-KR" altLang="en-US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선택</a:t>
              </a:r>
              <a:r>
                <a:rPr lang="en-US" altLang="ko-KR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, </a:t>
              </a:r>
              <a:r>
                <a:rPr lang="ko-KR" altLang="en-US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도서투입</a:t>
              </a:r>
              <a:endParaRPr lang="en-US" altLang="ko-KR" sz="1300" spc="-12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KoPubWorld돋움체 Light" panose="00000300000000000000" pitchFamily="2" charset="-127"/>
              </a:endParaRPr>
            </a:p>
            <a:p>
              <a:pPr algn="r">
                <a:lnSpc>
                  <a:spcPct val="20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en-US" altLang="ko-KR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(SMS </a:t>
              </a:r>
              <a:r>
                <a:rPr lang="ko-KR" altLang="en-US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인증 문자 발송</a:t>
              </a:r>
              <a:r>
                <a:rPr lang="en-US" altLang="ko-KR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)</a:t>
              </a:r>
            </a:p>
            <a:p>
              <a:pPr algn="r">
                <a:lnSpc>
                  <a:spcPct val="20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en-US" altLang="ko-KR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4. SMS </a:t>
              </a:r>
              <a:r>
                <a:rPr lang="ko-KR" altLang="en-US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인증 문자 입력</a:t>
              </a:r>
              <a:endParaRPr lang="en-US" altLang="ko-KR" sz="1300" spc="-12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KoPubWorld돋움체 Light" panose="00000300000000000000" pitchFamily="2" charset="-127"/>
              </a:endParaRPr>
            </a:p>
            <a:p>
              <a:pPr algn="r">
                <a:lnSpc>
                  <a:spcPct val="20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en-US" altLang="ko-KR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5. Box </a:t>
              </a:r>
              <a:r>
                <a:rPr lang="ko-KR" altLang="en-US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열림</a:t>
              </a:r>
              <a:r>
                <a:rPr lang="en-US" altLang="ko-KR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, </a:t>
              </a:r>
              <a:r>
                <a:rPr lang="ko-KR" altLang="en-US" sz="1300" spc="-1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KoPubWorld돋움체 Light" panose="00000300000000000000" pitchFamily="2" charset="-127"/>
                </a:rPr>
                <a:t>대출완료</a:t>
              </a:r>
              <a:endParaRPr lang="en-US" altLang="ko-KR" sz="1300" spc="-12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KoPubWorld돋움체 Light" panose="00000300000000000000" pitchFamily="2" charset="-127"/>
              </a:endParaRPr>
            </a:p>
          </p:txBody>
        </p:sp>
        <p:cxnSp>
          <p:nvCxnSpPr>
            <p:cNvPr id="84" name="직선 화살표 연결선 83">
              <a:extLst>
                <a:ext uri="{FF2B5EF4-FFF2-40B4-BE49-F238E27FC236}">
                  <a16:creationId xmlns="" xmlns:a16="http://schemas.microsoft.com/office/drawing/2014/main" id="{55356D24-3C3E-40C4-A455-EDD108A86C1B}"/>
                </a:ext>
              </a:extLst>
            </p:cNvPr>
            <p:cNvCxnSpPr/>
            <p:nvPr/>
          </p:nvCxnSpPr>
          <p:spPr>
            <a:xfrm>
              <a:off x="2990915" y="2911627"/>
              <a:ext cx="972108" cy="0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="" xmlns:a16="http://schemas.microsoft.com/office/drawing/2014/main" id="{BD649268-7DCF-4770-AAB5-91C94F389ED2}"/>
                </a:ext>
              </a:extLst>
            </p:cNvPr>
            <p:cNvCxnSpPr/>
            <p:nvPr/>
          </p:nvCxnSpPr>
          <p:spPr>
            <a:xfrm>
              <a:off x="2932289" y="2747998"/>
              <a:ext cx="0" cy="14040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="" xmlns:a16="http://schemas.microsoft.com/office/drawing/2014/main" id="{01C6865B-E9EF-4EC9-9EBD-7CA2A709FB76}"/>
                </a:ext>
              </a:extLst>
            </p:cNvPr>
            <p:cNvCxnSpPr/>
            <p:nvPr/>
          </p:nvCxnSpPr>
          <p:spPr>
            <a:xfrm>
              <a:off x="4012409" y="2747998"/>
              <a:ext cx="0" cy="14040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>
              <a:extLst>
                <a:ext uri="{FF2B5EF4-FFF2-40B4-BE49-F238E27FC236}">
                  <a16:creationId xmlns="" xmlns:a16="http://schemas.microsoft.com/office/drawing/2014/main" id="{35201653-D1CB-4970-8E01-1278F8D04D76}"/>
                </a:ext>
              </a:extLst>
            </p:cNvPr>
            <p:cNvCxnSpPr/>
            <p:nvPr/>
          </p:nvCxnSpPr>
          <p:spPr>
            <a:xfrm>
              <a:off x="5076680" y="2747998"/>
              <a:ext cx="0" cy="14040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화살표 연결선 52">
              <a:extLst>
                <a:ext uri="{FF2B5EF4-FFF2-40B4-BE49-F238E27FC236}">
                  <a16:creationId xmlns="" xmlns:a16="http://schemas.microsoft.com/office/drawing/2014/main" id="{E8950D52-0A01-4141-AE2F-977B7BEFF628}"/>
                </a:ext>
              </a:extLst>
            </p:cNvPr>
            <p:cNvCxnSpPr/>
            <p:nvPr/>
          </p:nvCxnSpPr>
          <p:spPr>
            <a:xfrm>
              <a:off x="4061796" y="3536208"/>
              <a:ext cx="972108" cy="0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화살표 연결선 54">
              <a:extLst>
                <a:ext uri="{FF2B5EF4-FFF2-40B4-BE49-F238E27FC236}">
                  <a16:creationId xmlns="" xmlns:a16="http://schemas.microsoft.com/office/drawing/2014/main" id="{819A38E4-E76D-42E9-B11E-AEC39CEED0F1}"/>
                </a:ext>
              </a:extLst>
            </p:cNvPr>
            <p:cNvCxnSpPr/>
            <p:nvPr/>
          </p:nvCxnSpPr>
          <p:spPr>
            <a:xfrm>
              <a:off x="4061796" y="3744400"/>
              <a:ext cx="972108" cy="0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화살표 연결선 59">
              <a:extLst>
                <a:ext uri="{FF2B5EF4-FFF2-40B4-BE49-F238E27FC236}">
                  <a16:creationId xmlns="" xmlns:a16="http://schemas.microsoft.com/office/drawing/2014/main" id="{00785F90-E6D9-45B1-8CDD-FD6CB26176CC}"/>
                </a:ext>
              </a:extLst>
            </p:cNvPr>
            <p:cNvCxnSpPr/>
            <p:nvPr/>
          </p:nvCxnSpPr>
          <p:spPr>
            <a:xfrm>
              <a:off x="2990915" y="3119820"/>
              <a:ext cx="972108" cy="0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화살표 연결선 60">
              <a:extLst>
                <a:ext uri="{FF2B5EF4-FFF2-40B4-BE49-F238E27FC236}">
                  <a16:creationId xmlns="" xmlns:a16="http://schemas.microsoft.com/office/drawing/2014/main" id="{D9BAC67C-80F0-4C2B-A3CF-23ECBEBDE935}"/>
                </a:ext>
              </a:extLst>
            </p:cNvPr>
            <p:cNvCxnSpPr/>
            <p:nvPr/>
          </p:nvCxnSpPr>
          <p:spPr>
            <a:xfrm>
              <a:off x="2990915" y="3328014"/>
              <a:ext cx="972108" cy="0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화살표 연결선 61">
              <a:extLst>
                <a:ext uri="{FF2B5EF4-FFF2-40B4-BE49-F238E27FC236}">
                  <a16:creationId xmlns="" xmlns:a16="http://schemas.microsoft.com/office/drawing/2014/main" id="{FB3B8926-6B7E-47C5-B89D-C19508901FC5}"/>
                </a:ext>
              </a:extLst>
            </p:cNvPr>
            <p:cNvCxnSpPr/>
            <p:nvPr/>
          </p:nvCxnSpPr>
          <p:spPr>
            <a:xfrm>
              <a:off x="4061796" y="3952594"/>
              <a:ext cx="972108" cy="0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A242FF7E-FE1B-4503-83B5-7FBE9A9CF5F5}"/>
              </a:ext>
            </a:extLst>
          </p:cNvPr>
          <p:cNvSpPr/>
          <p:nvPr/>
        </p:nvSpPr>
        <p:spPr>
          <a:xfrm>
            <a:off x="7160544" y="5173684"/>
            <a:ext cx="2448272" cy="518283"/>
          </a:xfrm>
          <a:prstGeom prst="rect">
            <a:avLst/>
          </a:prstGeom>
        </p:spPr>
        <p:txBody>
          <a:bodyPr wrap="square" lIns="0" tIns="0" rIns="0" bIns="0" anchor="ctr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80962" lvl="1" indent="-171450" defTabSz="874713" eaLnBrk="0" latinLnBrk="0" hangingPunct="0">
              <a:lnSpc>
                <a:spcPct val="150000"/>
              </a:lnSpc>
              <a:buClr>
                <a:prstClr val="white">
                  <a:lumMod val="65000"/>
                </a:prstClr>
              </a:buClr>
              <a:buSzPct val="80000"/>
              <a:buFont typeface="Arial" panose="020B0604020202020204" pitchFamily="34" charset="0"/>
              <a:buChar char="•"/>
              <a:tabLst>
                <a:tab pos="5648325" algn="l"/>
              </a:tabLst>
              <a:defRPr/>
            </a:pPr>
            <a:r>
              <a:rPr lang="ko-KR" altLang="en-US" sz="1200" kern="0" dirty="0">
                <a:latin typeface="+mn-ea"/>
                <a:ea typeface="+mn-ea"/>
                <a:cs typeface="KoPubWorld돋움체 Bold" panose="00000800000000000000" pitchFamily="2" charset="-127"/>
                <a:sym typeface="Monotype Sorts"/>
              </a:rPr>
              <a:t>학생은</a:t>
            </a:r>
            <a:r>
              <a:rPr lang="en-US" altLang="ko-KR" sz="1200" kern="0" dirty="0">
                <a:latin typeface="+mn-ea"/>
                <a:ea typeface="+mn-ea"/>
                <a:cs typeface="KoPubWorld돋움체 Bold" panose="00000800000000000000" pitchFamily="2" charset="-127"/>
                <a:sym typeface="Monotype Sorts"/>
              </a:rPr>
              <a:t> SMS </a:t>
            </a:r>
            <a:r>
              <a:rPr lang="ko-KR" altLang="en-US" sz="1200" kern="0" dirty="0">
                <a:latin typeface="+mn-ea"/>
                <a:ea typeface="+mn-ea"/>
                <a:cs typeface="KoPubWorld돋움체 Bold" panose="00000800000000000000" pitchFamily="2" charset="-127"/>
                <a:sym typeface="Monotype Sorts"/>
              </a:rPr>
              <a:t>인증 문자 입력으로</a:t>
            </a:r>
            <a:r>
              <a:rPr lang="en-US" altLang="ko-KR" sz="1200" kern="0" dirty="0">
                <a:latin typeface="+mn-ea"/>
                <a:ea typeface="+mn-ea"/>
                <a:cs typeface="KoPubWorld돋움체 Bold" panose="00000800000000000000" pitchFamily="2" charset="-127"/>
                <a:sym typeface="Monotype Sorts"/>
              </a:rPr>
              <a:t/>
            </a:r>
            <a:br>
              <a:rPr lang="en-US" altLang="ko-KR" sz="1200" kern="0" dirty="0">
                <a:latin typeface="+mn-ea"/>
                <a:ea typeface="+mn-ea"/>
                <a:cs typeface="KoPubWorld돋움체 Bold" panose="00000800000000000000" pitchFamily="2" charset="-127"/>
                <a:sym typeface="Monotype Sorts"/>
              </a:rPr>
            </a:br>
            <a:r>
              <a:rPr lang="en-US" altLang="ko-KR" sz="1200" kern="0" dirty="0">
                <a:latin typeface="+mn-ea"/>
                <a:ea typeface="+mn-ea"/>
                <a:cs typeface="KoPubWorld돋움체 Bold" panose="00000800000000000000" pitchFamily="2" charset="-127"/>
                <a:sym typeface="Monotype Sorts"/>
              </a:rPr>
              <a:t>  </a:t>
            </a:r>
            <a:r>
              <a:rPr lang="ko-KR" altLang="en-US" sz="1200" kern="0" dirty="0">
                <a:latin typeface="+mn-ea"/>
                <a:ea typeface="+mn-ea"/>
                <a:cs typeface="KoPubWorld돋움체 Bold" panose="00000800000000000000" pitchFamily="2" charset="-127"/>
                <a:sym typeface="Monotype Sorts"/>
              </a:rPr>
              <a:t>도서 찾기 가능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3D5AF588-A1E5-1F92-5C48-E9B0AE3DB59E}"/>
              </a:ext>
            </a:extLst>
          </p:cNvPr>
          <p:cNvSpPr/>
          <p:nvPr/>
        </p:nvSpPr>
        <p:spPr>
          <a:xfrm>
            <a:off x="2815551" y="1916832"/>
            <a:ext cx="4464496" cy="309634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D3F4E6C-B249-7AFB-3C7A-B0E8D149C5B2}"/>
              </a:ext>
            </a:extLst>
          </p:cNvPr>
          <p:cNvSpPr txBox="1"/>
          <p:nvPr/>
        </p:nvSpPr>
        <p:spPr>
          <a:xfrm>
            <a:off x="410058" y="2935760"/>
            <a:ext cx="13388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>
                <a:solidFill>
                  <a:schemeClr val="accent2"/>
                </a:solidFill>
              </a:rPr>
              <a:t>중앙도서관</a:t>
            </a:r>
            <a:endParaRPr lang="en-US" altLang="ko-KR" b="1" dirty="0">
              <a:solidFill>
                <a:schemeClr val="accent2"/>
              </a:solidFill>
            </a:endParaRPr>
          </a:p>
          <a:p>
            <a:pPr algn="ctr"/>
            <a:r>
              <a:rPr lang="ko-KR" altLang="en-US" b="1" dirty="0">
                <a:solidFill>
                  <a:schemeClr val="accent2"/>
                </a:solidFill>
              </a:rPr>
              <a:t>홈페이지</a:t>
            </a:r>
            <a:endParaRPr lang="en-US" altLang="ko-KR" b="1" dirty="0">
              <a:solidFill>
                <a:schemeClr val="accent2"/>
              </a:solidFill>
            </a:endParaRPr>
          </a:p>
          <a:p>
            <a:pPr algn="ctr"/>
            <a:r>
              <a:rPr lang="en-US" altLang="ko-KR" b="1" dirty="0">
                <a:solidFill>
                  <a:schemeClr val="accent2"/>
                </a:solidFill>
              </a:rPr>
              <a:t>(</a:t>
            </a:r>
            <a:r>
              <a:rPr lang="ko-KR" altLang="en-US" b="1" dirty="0">
                <a:solidFill>
                  <a:schemeClr val="accent2"/>
                </a:solidFill>
              </a:rPr>
              <a:t>신청</a:t>
            </a:r>
            <a:r>
              <a:rPr lang="en-US" altLang="ko-KR" b="1" dirty="0">
                <a:solidFill>
                  <a:schemeClr val="accent2"/>
                </a:solidFill>
              </a:rPr>
              <a:t>)</a:t>
            </a:r>
            <a:r>
              <a:rPr lang="ko-KR" altLang="en-US" b="1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420423C-DE16-1C53-64DB-09AA06E5B03B}"/>
              </a:ext>
            </a:extLst>
          </p:cNvPr>
          <p:cNvSpPr txBox="1"/>
          <p:nvPr/>
        </p:nvSpPr>
        <p:spPr>
          <a:xfrm>
            <a:off x="4234571" y="1317344"/>
            <a:ext cx="180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err="1">
                <a:solidFill>
                  <a:schemeClr val="accent2"/>
                </a:solidFill>
              </a:rPr>
              <a:t>무인도서대출함</a:t>
            </a:r>
            <a:endParaRPr lang="ko-KR" altLang="en-US" b="1" dirty="0">
              <a:solidFill>
                <a:schemeClr val="accent2"/>
              </a:solidFill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="" xmlns:a16="http://schemas.microsoft.com/office/drawing/2014/main" id="{3EAEFD2C-EE3F-2CE9-D44B-C41B46C5CECA}"/>
              </a:ext>
            </a:extLst>
          </p:cNvPr>
          <p:cNvSpPr/>
          <p:nvPr/>
        </p:nvSpPr>
        <p:spPr>
          <a:xfrm>
            <a:off x="4173686" y="1196752"/>
            <a:ext cx="2022397" cy="52240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="" xmlns:a16="http://schemas.microsoft.com/office/drawing/2014/main" id="{9726A270-AF36-BB3B-733D-AE3615C1EDAB}"/>
              </a:ext>
            </a:extLst>
          </p:cNvPr>
          <p:cNvSpPr/>
          <p:nvPr/>
        </p:nvSpPr>
        <p:spPr>
          <a:xfrm>
            <a:off x="200472" y="2852935"/>
            <a:ext cx="1733168" cy="100615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화살표: 오른쪽 9">
            <a:extLst>
              <a:ext uri="{FF2B5EF4-FFF2-40B4-BE49-F238E27FC236}">
                <a16:creationId xmlns="" xmlns:a16="http://schemas.microsoft.com/office/drawing/2014/main" id="{A82401E8-746B-D81C-E887-75ED93CB8731}"/>
              </a:ext>
            </a:extLst>
          </p:cNvPr>
          <p:cNvSpPr/>
          <p:nvPr/>
        </p:nvSpPr>
        <p:spPr>
          <a:xfrm>
            <a:off x="2184014" y="3129934"/>
            <a:ext cx="378519" cy="4645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D539ABC-8D04-8824-22ED-75C81782173A}"/>
              </a:ext>
            </a:extLst>
          </p:cNvPr>
          <p:cNvSpPr txBox="1"/>
          <p:nvPr/>
        </p:nvSpPr>
        <p:spPr>
          <a:xfrm>
            <a:off x="194010" y="58622"/>
            <a:ext cx="18133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운영프로세스 </a:t>
            </a:r>
          </a:p>
        </p:txBody>
      </p:sp>
    </p:spTree>
    <p:extLst>
      <p:ext uri="{BB962C8B-B14F-4D97-AF65-F5344CB8AC3E}">
        <p14:creationId xmlns:p14="http://schemas.microsoft.com/office/powerpoint/2010/main" val="1970497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D3CA4143-F8A1-4FB9-9A89-E1832872FC34}"/>
              </a:ext>
            </a:extLst>
          </p:cNvPr>
          <p:cNvSpPr/>
          <p:nvPr/>
        </p:nvSpPr>
        <p:spPr>
          <a:xfrm>
            <a:off x="200472" y="895851"/>
            <a:ext cx="5472608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lvl="1" indent="-90488" defTabSz="874713" eaLnBrk="0" latinLnBrk="0" hangingPunct="0">
              <a:buClr>
                <a:prstClr val="white">
                  <a:lumMod val="65000"/>
                </a:prstClr>
              </a:buClr>
              <a:buSzPct val="80000"/>
              <a:tabLst>
                <a:tab pos="5648325" algn="l"/>
              </a:tabLst>
              <a:defRPr/>
            </a:pPr>
            <a:r>
              <a:rPr lang="en-US" altLang="ko-KR" kern="0" dirty="0">
                <a:latin typeface="+mn-ea"/>
                <a:ea typeface="+mn-ea"/>
                <a:cs typeface="KoPubWorld돋움체 Medium" panose="00000600000000000000" pitchFamily="2" charset="-127"/>
                <a:sym typeface="Monotype Sorts"/>
              </a:rPr>
              <a:t>1. </a:t>
            </a:r>
            <a:r>
              <a:rPr lang="ko-KR" altLang="en-US" kern="0" dirty="0">
                <a:latin typeface="+mn-ea"/>
                <a:ea typeface="+mn-ea"/>
                <a:cs typeface="KoPubWorld돋움체 Medium" panose="00000600000000000000" pitchFamily="2" charset="-127"/>
                <a:sym typeface="Monotype Sorts"/>
              </a:rPr>
              <a:t>도서관  홈페이지 </a:t>
            </a:r>
            <a:r>
              <a:rPr lang="en-US" altLang="ko-KR" kern="0" dirty="0">
                <a:latin typeface="+mn-ea"/>
                <a:ea typeface="+mn-ea"/>
                <a:cs typeface="KoPubWorld돋움체 Medium" panose="00000600000000000000" pitchFamily="2" charset="-127"/>
                <a:sym typeface="Monotype Sorts"/>
              </a:rPr>
              <a:t>– </a:t>
            </a:r>
            <a:r>
              <a:rPr lang="ko-KR" altLang="en-US" kern="0" dirty="0">
                <a:latin typeface="+mn-ea"/>
                <a:ea typeface="+mn-ea"/>
                <a:cs typeface="KoPubWorld돋움체 Medium" panose="00000600000000000000" pitchFamily="2" charset="-127"/>
                <a:sym typeface="Monotype Sorts"/>
              </a:rPr>
              <a:t>찾아가는 대출서비스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C44819B-82BB-F388-526F-BFB959434F7C}"/>
              </a:ext>
            </a:extLst>
          </p:cNvPr>
          <p:cNvSpPr txBox="1"/>
          <p:nvPr/>
        </p:nvSpPr>
        <p:spPr>
          <a:xfrm>
            <a:off x="194010" y="58622"/>
            <a:ext cx="3291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중앙도서관 홈페이지</a:t>
            </a:r>
            <a:r>
              <a:rPr lang="en-US" altLang="ko-KR" sz="2000" b="1" dirty="0"/>
              <a:t>-</a:t>
            </a:r>
            <a:r>
              <a:rPr lang="ko-KR" altLang="en-US" sz="2000" b="1" dirty="0"/>
              <a:t>신청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AD35E68E-77EA-B8A7-3032-ED666D9C2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04426968">
            <a:extLst>
              <a:ext uri="{FF2B5EF4-FFF2-40B4-BE49-F238E27FC236}">
                <a16:creationId xmlns="" xmlns:a16="http://schemas.microsoft.com/office/drawing/2014/main" id="{0B45366F-35ED-A0AF-C871-AC8F93C60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48" y="1363773"/>
            <a:ext cx="9351303" cy="156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F40C80E0-7EA4-CA79-8194-39BA10E46E2B}"/>
              </a:ext>
            </a:extLst>
          </p:cNvPr>
          <p:cNvSpPr/>
          <p:nvPr/>
        </p:nvSpPr>
        <p:spPr>
          <a:xfrm>
            <a:off x="200472" y="3431992"/>
            <a:ext cx="5472608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lvl="1" indent="-90488" defTabSz="874713" eaLnBrk="0" latinLnBrk="0" hangingPunct="0">
              <a:buClr>
                <a:prstClr val="white">
                  <a:lumMod val="65000"/>
                </a:prstClr>
              </a:buClr>
              <a:buSzPct val="80000"/>
              <a:tabLst>
                <a:tab pos="5648325" algn="l"/>
              </a:tabLst>
              <a:defRPr/>
            </a:pPr>
            <a:r>
              <a:rPr lang="en-US" altLang="ko-KR" kern="0" dirty="0">
                <a:latin typeface="+mn-ea"/>
                <a:ea typeface="+mn-ea"/>
                <a:cs typeface="KoPubWorld돋움체 Medium" panose="00000600000000000000" pitchFamily="2" charset="-127"/>
                <a:sym typeface="Monotype Sorts"/>
              </a:rPr>
              <a:t>2. </a:t>
            </a:r>
            <a:r>
              <a:rPr lang="ko-KR" altLang="en-US" kern="0" dirty="0">
                <a:latin typeface="+mn-ea"/>
                <a:ea typeface="+mn-ea"/>
                <a:cs typeface="KoPubWorld돋움체 Medium" panose="00000600000000000000" pitchFamily="2" charset="-127"/>
                <a:sym typeface="Monotype Sorts"/>
              </a:rPr>
              <a:t>수령처에 수령희망 장소 입력 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="" xmlns:a16="http://schemas.microsoft.com/office/drawing/2014/main" id="{43E2D899-072D-6597-451D-B276DE5A7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904" y="3115867"/>
            <a:ext cx="4857750" cy="35433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1888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="" xmlns:a16="http://schemas.microsoft.com/office/drawing/2014/main" id="{C5279671-511F-6017-F478-A249586EC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16" y="1020713"/>
            <a:ext cx="4181475" cy="261937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5" y="1035001"/>
            <a:ext cx="4143375" cy="2590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8" name="직사각형 17"/>
          <p:cNvSpPr/>
          <p:nvPr/>
        </p:nvSpPr>
        <p:spPr>
          <a:xfrm>
            <a:off x="2731904" y="1035001"/>
            <a:ext cx="1857388" cy="857256"/>
          </a:xfrm>
          <a:prstGeom prst="rect">
            <a:avLst/>
          </a:prstGeom>
          <a:noFill/>
          <a:ln w="412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5" y="3861048"/>
            <a:ext cx="4136904" cy="258326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-1" y="116241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  <a:endParaRPr lang="ko-KR" alt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4280" y="1123325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</a:t>
            </a:r>
            <a:endParaRPr lang="ko-KR" alt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14908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endParaRPr lang="ko-KR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스마트 폰 - 무료 과학 기술개 아이콘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088" y="4441467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타원형 설명선 4"/>
          <p:cNvSpPr/>
          <p:nvPr/>
        </p:nvSpPr>
        <p:spPr>
          <a:xfrm>
            <a:off x="7185248" y="3861048"/>
            <a:ext cx="1728192" cy="800799"/>
          </a:xfrm>
          <a:prstGeom prst="wedgeEllipseCallout">
            <a:avLst>
              <a:gd name="adj1" fmla="val -52732"/>
              <a:gd name="adj2" fmla="val 5958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7346560" y="4030614"/>
            <a:ext cx="1579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이용자 휴대폰으로  </a:t>
            </a:r>
            <a:endParaRPr lang="en-US" altLang="ko-KR" sz="1200" dirty="0"/>
          </a:p>
          <a:p>
            <a:r>
              <a:rPr lang="ko-KR" altLang="en-US" sz="1200" dirty="0"/>
              <a:t>인증번호 전송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7219766-9C5C-9C29-2189-CC01F30504E5}"/>
              </a:ext>
            </a:extLst>
          </p:cNvPr>
          <p:cNvSpPr txBox="1"/>
          <p:nvPr/>
        </p:nvSpPr>
        <p:spPr>
          <a:xfrm>
            <a:off x="194010" y="58622"/>
            <a:ext cx="3201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/>
              <a:t>무인도서대출함</a:t>
            </a:r>
            <a:r>
              <a:rPr lang="en-US" altLang="ko-KR" sz="2000" b="1" dirty="0"/>
              <a:t>-</a:t>
            </a:r>
            <a:r>
              <a:rPr lang="ko-KR" altLang="en-US" sz="2000" b="1" dirty="0" err="1"/>
              <a:t>도서찾기</a:t>
            </a:r>
            <a:r>
              <a:rPr lang="ko-KR" altLang="en-US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5083273"/>
      </p:ext>
    </p:extLst>
  </p:cSld>
  <p:clrMapOvr>
    <a:masterClrMapping/>
  </p:clrMapOvr>
</p:sld>
</file>

<file path=ppt/theme/theme1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A4 용지(210x297mm)</PresentationFormat>
  <Paragraphs>31</Paragraphs>
  <Slides>4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Arial</vt:lpstr>
      <vt:lpstr>맑은 고딕</vt:lpstr>
      <vt:lpstr>KoPubWorld돋움체 Medium</vt:lpstr>
      <vt:lpstr>KoPubWorld돋움체 Bold</vt:lpstr>
      <vt:lpstr>KoPubWorld돋움체 Light</vt:lpstr>
      <vt:lpstr>Monotype Sorts</vt:lpstr>
      <vt:lpstr>2_디자인 사용자 지정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Microsoft 계정</cp:lastModifiedBy>
  <cp:revision>1486</cp:revision>
  <cp:lastPrinted>2023-07-03T01:53:24Z</cp:lastPrinted>
  <dcterms:created xsi:type="dcterms:W3CDTF">2016-08-17T03:32:25Z</dcterms:created>
  <dcterms:modified xsi:type="dcterms:W3CDTF">2023-08-24T01:43:43Z</dcterms:modified>
</cp:coreProperties>
</file>